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2" r:id="rId5"/>
    <p:sldId id="261" r:id="rId6"/>
    <p:sldId id="260" r:id="rId7"/>
    <p:sldId id="263" r:id="rId8"/>
    <p:sldId id="281" r:id="rId9"/>
    <p:sldId id="264" r:id="rId10"/>
    <p:sldId id="265" r:id="rId11"/>
    <p:sldId id="273" r:id="rId12"/>
    <p:sldId id="278" r:id="rId13"/>
    <p:sldId id="282" r:id="rId14"/>
    <p:sldId id="288" r:id="rId15"/>
    <p:sldId id="289" r:id="rId16"/>
    <p:sldId id="290" r:id="rId17"/>
    <p:sldId id="291" r:id="rId18"/>
    <p:sldId id="292" r:id="rId19"/>
    <p:sldId id="293" r:id="rId20"/>
    <p:sldId id="285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Creativity :-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New concept of ads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Innovative / Unique things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for example:- ZOO </a:t>
            </a:r>
            <a:r>
              <a:rPr lang="en-US" sz="3200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ads, Menthos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6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All pervasive:-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Universal application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Applicable to business as well as    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Non-business organisation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examples:- SYBCOM admission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form and Notice ..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Attended Zoom meeting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7.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Target Market:- One can not sell everything to everyone. 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4" descr="E: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905000"/>
            <a:ext cx="2533650" cy="1800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E: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828800"/>
            <a:ext cx="2024063" cy="20240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6" descr="E:\download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E:\download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4495800"/>
            <a:ext cx="2619375" cy="1743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E:\download (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4572000"/>
            <a:ext cx="2600325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8.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Arts, Science &amp; Profession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Arts:-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required skills &amp; Talent to prepare ad campaign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Science :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It is part of social science which is basically deals with human being ( Customers)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Profession:-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Now days due to tough competition in the market, for market share it is seeking helps from profession ad agencies   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9.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Build Image:-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Increase Name and reputation of Brand.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Use Brand personalities to promote products like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Pappu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Paas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Ho Gaya– Cadbury dairy milk..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Harpic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–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Akashay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Kumar 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10.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Create Awareness :-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Not only provide details but also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Mention whether Environmentally friendly or not.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contents /ingredients information.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Use of products 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&amp; Features of the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products,etc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6" y="0"/>
            <a:ext cx="9145486" cy="6857999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11.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Diverse groups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Primary applicable to Customers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Other stakeholders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Wholesaler, Retailers, Supplier, etc,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Try to covert Audience into prospects    </a:t>
            </a:r>
          </a:p>
          <a:p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and prospects into customers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12.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Elements of marketing mix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Marketing Mix means “</a:t>
            </a:r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4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P”S 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Product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Promotion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7999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13.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Facilities to the customers 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To help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Provide all details like price ,     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features, quality, etc,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Easy for customers to select right product as per requirement / budget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iphone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:- Luxury mobile/ Best quality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Selfy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camera :- </a:t>
            </a:r>
            <a:r>
              <a:rPr lang="en-US" sz="3200" b="1" u="sng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Oppo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Phone </a:t>
            </a:r>
          </a:p>
          <a:p>
            <a:pPr>
              <a:buFont typeface="Wingdings" pitchFamily="2" charset="2"/>
              <a:buChar char="Ø"/>
            </a:pPr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Definition has 4 features point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+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CAT   ABCDEF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3704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Paid form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 Non personal presentation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Definition has</a:t>
            </a:r>
            <a:r>
              <a:rPr lang="en-US" sz="2000" b="1" dirty="0" smtClean="0">
                <a:cs typeface="Aharoni" pitchFamily="2" charset="-79"/>
              </a:rPr>
              <a:t> 4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features point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 Ideas, goods and service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 Indentified Sponsors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 Creativity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 All pervasive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 Target Market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 Arts, Science &amp; Profession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  Build Image       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CAT, ABCDEF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10)  Create awareness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11)  Diverse groups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12)  Elements of marketing mix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13)  Facilities to the customers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200400" y="26670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191000" y="3886200"/>
            <a:ext cx="2209800" cy="24384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00200" y="685801"/>
            <a:ext cx="6858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Syllabus for Semester -</a:t>
            </a:r>
            <a:r>
              <a:rPr lang="en-US" sz="2400" b="1" dirty="0" smtClean="0">
                <a:solidFill>
                  <a:schemeClr val="bg1"/>
                </a:solidFill>
                <a:cs typeface="Aharoni" pitchFamily="2" charset="-79"/>
              </a:rPr>
              <a:t>3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Advertising  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2098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346960"/>
          <a:ext cx="7010400" cy="3458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190"/>
                <a:gridCol w="5871210"/>
              </a:tblGrid>
              <a:tr h="415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Sr.No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Chapter name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Introduction to advertising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Ad Agency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Economic and Social Aspects of Advertising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Brand Building and Special purpose of advertising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37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https://forms.gle/U4Da9ykpniL3tpCdA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32084"/>
            <a:ext cx="9144000" cy="6890084"/>
          </a:xfrm>
        </p:spPr>
      </p:pic>
      <p:sp>
        <p:nvSpPr>
          <p:cNvPr id="5" name="TextBox 4"/>
          <p:cNvSpPr txBox="1"/>
          <p:nvPr/>
        </p:nvSpPr>
        <p:spPr>
          <a:xfrm>
            <a:off x="533400" y="11430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Question Paper Format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All questions are compulsory Total 3 Hours &amp; Marks 100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Q.1. Objectives as follow 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+mj-lt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       A.   Multiple Choice Question any 10/12 ………………..Total Mark   10</a:t>
            </a:r>
          </a:p>
          <a:p>
            <a:r>
              <a:rPr lang="en-US" sz="2000" b="1" dirty="0">
                <a:solidFill>
                  <a:schemeClr val="bg1"/>
                </a:solidFill>
                <a:latin typeface="+mj-lt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       B.  True /False …..any 10 / 12    ………………………………..Total Mark  10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Q.2 Write any 2 out of 3 ………from Chapter 1………………..Total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Q.3 Write any 2 out of 3 ………from Chapter 2………………..Total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Q.4 Write any 2 out of 3 ………from Chapter 3………………..Total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Q.5 Write any 2 out of 3 ………from Chapter 4………………..Total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 6  Short Notes  any 4 out of 6  … from all Chapters …    Total Mark  20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cs typeface="Aharoni" pitchFamily="2" charset="-79"/>
              </a:rPr>
              <a:t>1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Write Meaning, Definition and Features of Advertising 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</a:rPr>
              <a:t>The word advertising comes from </a:t>
            </a:r>
            <a:r>
              <a:rPr lang="en-US" sz="2400" b="1" dirty="0" smtClean="0">
                <a:solidFill>
                  <a:srgbClr val="FFFF00"/>
                </a:solidFill>
              </a:rPr>
              <a:t>Latin word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“</a:t>
            </a:r>
            <a:r>
              <a:rPr lang="en-US" sz="2400" b="1" dirty="0" err="1" smtClean="0">
                <a:solidFill>
                  <a:srgbClr val="FFFF00"/>
                </a:solidFill>
              </a:rPr>
              <a:t>Advertere</a:t>
            </a:r>
            <a:r>
              <a:rPr lang="en-US" sz="2400" b="1" dirty="0" smtClean="0">
                <a:solidFill>
                  <a:srgbClr val="FFFF00"/>
                </a:solidFill>
              </a:rPr>
              <a:t>”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which means </a:t>
            </a:r>
            <a:r>
              <a:rPr lang="en-US" sz="2400" b="1" dirty="0" smtClean="0">
                <a:solidFill>
                  <a:srgbClr val="FFFF00"/>
                </a:solidFill>
              </a:rPr>
              <a:t>to turn the mind towards 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The primary goal of advertising is to attract attention of audience and induce them to purchase advertising products and services.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/>
              <a:t>       </a:t>
            </a:r>
            <a:r>
              <a:rPr lang="en-US" sz="2400" b="1" dirty="0" smtClean="0">
                <a:solidFill>
                  <a:srgbClr val="FFFF00"/>
                </a:solidFill>
              </a:rPr>
              <a:t>Definition AMA defines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(American Marketing </a:t>
            </a:r>
          </a:p>
          <a:p>
            <a:r>
              <a:rPr lang="en-US" sz="2400" dirty="0" smtClean="0"/>
              <a:t>                                                                             Association)</a:t>
            </a:r>
          </a:p>
          <a:p>
            <a:r>
              <a:rPr lang="en-US" sz="2400" dirty="0" smtClean="0"/>
              <a:t>                              “Any </a:t>
            </a:r>
            <a:r>
              <a:rPr lang="en-US" sz="2400" b="1" u="sng" dirty="0" smtClean="0">
                <a:solidFill>
                  <a:srgbClr val="FFFF00"/>
                </a:solidFill>
              </a:rPr>
              <a:t>paid form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of </a:t>
            </a:r>
            <a:r>
              <a:rPr lang="en-US" sz="2400" b="1" u="sng" dirty="0" smtClean="0">
                <a:solidFill>
                  <a:srgbClr val="FFFF00"/>
                </a:solidFill>
              </a:rPr>
              <a:t>Non personal presentation</a:t>
            </a:r>
            <a:r>
              <a:rPr lang="en-US" sz="2400" dirty="0" smtClean="0">
                <a:solidFill>
                  <a:srgbClr val="FFFF00"/>
                </a:solidFill>
              </a:rPr>
              <a:t>,       </a:t>
            </a:r>
          </a:p>
          <a:p>
            <a:r>
              <a:rPr lang="en-US" sz="2400" dirty="0" smtClean="0"/>
              <a:t>                                Promotion of </a:t>
            </a:r>
            <a:r>
              <a:rPr lang="en-US" sz="2400" b="1" u="sng" dirty="0" smtClean="0">
                <a:solidFill>
                  <a:srgbClr val="FFFF00"/>
                </a:solidFill>
              </a:rPr>
              <a:t>ideas, goods and service</a:t>
            </a:r>
            <a:r>
              <a:rPr lang="en-US" sz="2400" u="sng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by an </a:t>
            </a:r>
          </a:p>
          <a:p>
            <a:r>
              <a:rPr lang="en-US" sz="2400" b="1" dirty="0" smtClean="0"/>
              <a:t>                                </a:t>
            </a:r>
            <a:r>
              <a:rPr lang="en-US" sz="2400" b="1" u="sng" dirty="0" smtClean="0">
                <a:solidFill>
                  <a:srgbClr val="FFFF00"/>
                </a:solidFill>
              </a:rPr>
              <a:t>indentified sponsor.” </a:t>
            </a:r>
            <a:endParaRPr lang="en-US" sz="2400" u="sng" dirty="0" smtClean="0">
              <a:solidFill>
                <a:srgbClr val="FFFF00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3048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981670"/>
            <a:ext cx="525780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Shortcut to remember ) 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Definition has 4 features point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+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CAT   ABCDEF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133600"/>
            <a:ext cx="8610600" cy="437042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/>
              <a:t>1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) Paid form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2)  Non personal presentation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Definition has</a:t>
            </a:r>
            <a:r>
              <a:rPr lang="en-US" sz="2000" b="1" dirty="0" smtClean="0">
                <a:cs typeface="Aharoni" pitchFamily="2" charset="-79"/>
              </a:rPr>
              <a:t> 4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features point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                                                 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3)  Ideas, goods and service                                                     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4)  Indentified Sponsors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5)  Creativity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6)  All pervasive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7)  Target Market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8)  Arts, Science &amp; Profession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9)   Build Image                                                                     </a:t>
            </a:r>
            <a:r>
              <a:rPr lang="en-US" sz="2000" b="1" dirty="0" smtClean="0">
                <a:latin typeface="Aharoni" pitchFamily="2" charset="-79"/>
                <a:cs typeface="Aharoni" pitchFamily="2" charset="-79"/>
              </a:rPr>
              <a:t>CAT, ABCDEF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10)  Create awareness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11)  Diverse groups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12)  Elements of marketing mix </a:t>
            </a:r>
          </a:p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13)  Facilities to the customers</a:t>
            </a: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                     </a:t>
            </a:r>
            <a:endParaRPr lang="en-US" sz="2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200400" y="26670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191000" y="3886200"/>
            <a:ext cx="2209800" cy="24384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cs typeface="Aharoni" pitchFamily="2" charset="-79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Paid Form 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It is paid form concept.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Advertiser/Seller/Manufacture/Real 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Owner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Adverting Campaign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Publicity is not paid form.</a:t>
            </a:r>
            <a:endParaRPr lang="en-US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7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cs typeface="Aharoni" pitchFamily="2" charset="-79"/>
              </a:rPr>
              <a:t>2.</a:t>
            </a:r>
            <a:r>
              <a:rPr lang="en-US" sz="2800" b="1" u="sng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Non personal presentation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non personal presentation of commercial message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basic objectives to convey advertising messages to the audience and induce them to purchase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advertising products/services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Salesmanship is personal 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.Ideas, Goods and Services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Goods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Tangible things such as Mobile, Car, Soap, etc.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Services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Intangible Services such as Banking, Telecommunication, Insurance, etc.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Ideas:-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Pulse polio campaign, Blood donation, Save Girl child, Stay Safe &amp; Stay Home ---- Corona Awareness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 startAt="4"/>
            </a:pPr>
            <a:r>
              <a:rPr lang="en-US" sz="28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Indentified sponsors:-</a:t>
            </a:r>
          </a:p>
          <a:p>
            <a:pPr marL="514350" indent="-514350">
              <a:buFontTx/>
              <a:buAutoNum type="arabicPeriod" startAt="4"/>
            </a:pPr>
            <a:endParaRPr lang="en-US" sz="2800" b="1" u="sng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For Example :- The  Owner/ Seller/ Manufacture/    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                          </a:t>
            </a:r>
            <a:r>
              <a:rPr lang="en-US" sz="2800" b="1" u="sng" dirty="0" smtClean="0">
                <a:solidFill>
                  <a:schemeClr val="bg1"/>
                </a:solidFill>
              </a:rPr>
              <a:t>Retailer/ </a:t>
            </a:r>
            <a:r>
              <a:rPr lang="en-US" sz="2800" b="1" u="sng" dirty="0" err="1" smtClean="0">
                <a:solidFill>
                  <a:schemeClr val="bg1"/>
                </a:solidFill>
              </a:rPr>
              <a:t>Govt.Orgn</a:t>
            </a:r>
            <a:r>
              <a:rPr lang="en-US" sz="2800" b="1" u="sng" dirty="0" smtClean="0">
                <a:solidFill>
                  <a:schemeClr val="bg1"/>
                </a:solidFill>
              </a:rPr>
              <a:t>./ </a:t>
            </a:r>
            <a:r>
              <a:rPr lang="en-US" sz="2800" b="1" u="sng" dirty="0" err="1" smtClean="0">
                <a:solidFill>
                  <a:schemeClr val="bg1"/>
                </a:solidFill>
              </a:rPr>
              <a:t>Hopsitals</a:t>
            </a:r>
            <a:r>
              <a:rPr lang="en-US" sz="2800" b="1" u="sng" dirty="0" smtClean="0">
                <a:solidFill>
                  <a:schemeClr val="bg1"/>
                </a:solidFill>
              </a:rPr>
              <a:t>/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dirty="0" err="1" smtClean="0">
                <a:solidFill>
                  <a:srgbClr val="FFFF00"/>
                </a:solidFill>
              </a:rPr>
              <a:t>Jio</a:t>
            </a:r>
            <a:r>
              <a:rPr lang="en-US" sz="2800" b="1" dirty="0" smtClean="0">
                <a:solidFill>
                  <a:srgbClr val="FFFF00"/>
                </a:solidFill>
              </a:rPr>
              <a:t> Phone </a:t>
            </a:r>
            <a:r>
              <a:rPr lang="en-US" sz="2800" b="1" dirty="0" smtClean="0">
                <a:solidFill>
                  <a:schemeClr val="bg1"/>
                </a:solidFill>
              </a:rPr>
              <a:t>.      </a:t>
            </a:r>
            <a:r>
              <a:rPr lang="en-US" sz="2800" b="1" dirty="0" err="1" smtClean="0">
                <a:solidFill>
                  <a:srgbClr val="FFFF00"/>
                </a:solidFill>
              </a:rPr>
              <a:t>Nano</a:t>
            </a:r>
            <a:r>
              <a:rPr lang="en-US" sz="2800" b="1" dirty="0" smtClean="0">
                <a:solidFill>
                  <a:srgbClr val="FFFF00"/>
                </a:solidFill>
              </a:rPr>
              <a:t> Car</a:t>
            </a:r>
            <a:r>
              <a:rPr lang="en-US" sz="2800" b="1" dirty="0" smtClean="0">
                <a:solidFill>
                  <a:schemeClr val="bg1"/>
                </a:solidFill>
              </a:rPr>
              <a:t>,     </a:t>
            </a:r>
            <a:r>
              <a:rPr lang="en-US" sz="2800" b="1" dirty="0" err="1" smtClean="0">
                <a:solidFill>
                  <a:srgbClr val="FFFF00"/>
                </a:solidFill>
              </a:rPr>
              <a:t>Dant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Karanti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026" name="Picture 2" descr="E:\dant kran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733800"/>
            <a:ext cx="3048000" cy="12004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E:\Dhiraj Online certificate\jio pho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234" y="4953000"/>
            <a:ext cx="2341515" cy="1387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6" descr="E:\download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46482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889</Words>
  <Application>Microsoft Office PowerPoint</Application>
  <PresentationFormat>On-screen Show (4:3)</PresentationFormat>
  <Paragraphs>248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40</cp:revision>
  <dcterms:created xsi:type="dcterms:W3CDTF">2020-06-02T07:05:21Z</dcterms:created>
  <dcterms:modified xsi:type="dcterms:W3CDTF">2021-09-16T00:22:30Z</dcterms:modified>
</cp:coreProperties>
</file>